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E639C-A559-4BD3-AEC3-7862C888BDF8}" type="datetimeFigureOut">
              <a:rPr lang="en-US" smtClean="0"/>
              <a:t>11/29/2017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F306FC-B45C-4F84-9596-28960B9887A1}" type="slidenum">
              <a:rPr lang="en-US" smtClean="0"/>
              <a:t>‹#›</a:t>
            </a:fld>
            <a:endParaRPr lang="en-US"/>
          </a:p>
        </p:txBody>
      </p:sp>
    </p:spTree>
    <p:extLst>
      <p:ext uri="{BB962C8B-B14F-4D97-AF65-F5344CB8AC3E}">
        <p14:creationId xmlns:p14="http://schemas.microsoft.com/office/powerpoint/2010/main" val="11019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F306FC-B45C-4F84-9596-28960B9887A1}" type="slidenum">
              <a:rPr lang="en-US" smtClean="0"/>
              <a:t>12</a:t>
            </a:fld>
            <a:endParaRPr lang="en-US"/>
          </a:p>
        </p:txBody>
      </p:sp>
    </p:spTree>
    <p:extLst>
      <p:ext uri="{BB962C8B-B14F-4D97-AF65-F5344CB8AC3E}">
        <p14:creationId xmlns:p14="http://schemas.microsoft.com/office/powerpoint/2010/main" val="1154704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91A8A7B3-09C5-4092-8D4B-3F6A5C81CD83}" type="datetimeFigureOut">
              <a:rPr lang="en-US" smtClean="0"/>
              <a:t>11/29/2017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445FA29-70F3-4187-8DB7-DA124B9EB9F6}"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A8A7B3-09C5-4092-8D4B-3F6A5C81CD83}" type="datetimeFigureOut">
              <a:rPr lang="en-US" smtClean="0"/>
              <a:t>11/29/2017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5FA29-70F3-4187-8DB7-DA124B9EB9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A8A7B3-09C5-4092-8D4B-3F6A5C81CD83}" type="datetimeFigureOut">
              <a:rPr lang="en-US" smtClean="0"/>
              <a:t>11/29/2017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5FA29-70F3-4187-8DB7-DA124B9EB9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A8A7B3-09C5-4092-8D4B-3F6A5C81CD83}" type="datetimeFigureOut">
              <a:rPr lang="en-US" smtClean="0"/>
              <a:t>11/29/2017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5FA29-70F3-4187-8DB7-DA124B9EB9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91A8A7B3-09C5-4092-8D4B-3F6A5C81CD83}" type="datetimeFigureOut">
              <a:rPr lang="en-US" smtClean="0"/>
              <a:t>11/29/2017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445FA29-70F3-4187-8DB7-DA124B9EB9F6}"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A8A7B3-09C5-4092-8D4B-3F6A5C81CD83}" type="datetimeFigureOut">
              <a:rPr lang="en-US" smtClean="0"/>
              <a:t>11/29/2017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445FA29-70F3-4187-8DB7-DA124B9EB9F6}"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A8A7B3-09C5-4092-8D4B-3F6A5C81CD83}" type="datetimeFigureOut">
              <a:rPr lang="en-US" smtClean="0"/>
              <a:t>11/29/2017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445FA29-70F3-4187-8DB7-DA124B9EB9F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1A8A7B3-09C5-4092-8D4B-3F6A5C81CD83}" type="datetimeFigureOut">
              <a:rPr lang="en-US" smtClean="0"/>
              <a:t>11/29/2017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445FA29-70F3-4187-8DB7-DA124B9EB9F6}"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1A8A7B3-09C5-4092-8D4B-3F6A5C81CD83}" type="datetimeFigureOut">
              <a:rPr lang="en-US" smtClean="0"/>
              <a:t>11/29/2017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445FA29-70F3-4187-8DB7-DA124B9EB9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91A8A7B3-09C5-4092-8D4B-3F6A5C81CD83}" type="datetimeFigureOut">
              <a:rPr lang="en-US" smtClean="0"/>
              <a:t>11/29/2017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445FA29-70F3-4187-8DB7-DA124B9EB9F6}"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91A8A7B3-09C5-4092-8D4B-3F6A5C81CD83}" type="datetimeFigureOut">
              <a:rPr lang="en-US" smtClean="0"/>
              <a:t>11/29/2017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445FA29-70F3-4187-8DB7-DA124B9EB9F6}"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1A8A7B3-09C5-4092-8D4B-3F6A5C81CD83}" type="datetimeFigureOut">
              <a:rPr lang="en-US" smtClean="0"/>
              <a:t>11/29/2017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445FA29-70F3-4187-8DB7-DA124B9EB9F6}"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8229600" cy="25908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Overlap of Giftedness and Social Emotional Functioning</a:t>
            </a:r>
            <a:r>
              <a:rPr lang="en-US" dirty="0"/>
              <a:t/>
            </a:r>
            <a:br>
              <a:rPr lang="en-US" dirty="0"/>
            </a:br>
            <a:endParaRPr lang="en-US" dirty="0"/>
          </a:p>
        </p:txBody>
      </p:sp>
      <p:sp>
        <p:nvSpPr>
          <p:cNvPr id="3" name="Subtitle 2"/>
          <p:cNvSpPr>
            <a:spLocks noGrp="1"/>
          </p:cNvSpPr>
          <p:nvPr>
            <p:ph type="subTitle" idx="1"/>
          </p:nvPr>
        </p:nvSpPr>
        <p:spPr>
          <a:xfrm>
            <a:off x="1295400" y="2819400"/>
            <a:ext cx="6712634" cy="1752600"/>
          </a:xfrm>
        </p:spPr>
        <p:txBody>
          <a:bodyPr>
            <a:normAutofit/>
          </a:bodyPr>
          <a:lstStyle/>
          <a:p>
            <a:pPr algn="ctr"/>
            <a:r>
              <a:rPr lang="en-US" dirty="0" smtClean="0"/>
              <a:t>Dr. Marc A. Gerber, School Psychologist</a:t>
            </a:r>
            <a:endParaRPr lang="en-US" dirty="0"/>
          </a:p>
          <a:p>
            <a:pPr algn="ctr"/>
            <a:endParaRPr lang="en-US" dirty="0"/>
          </a:p>
          <a:p>
            <a:pPr algn="ctr"/>
            <a:endParaRPr lang="en-US" dirty="0"/>
          </a:p>
        </p:txBody>
      </p:sp>
    </p:spTree>
    <p:extLst>
      <p:ext uri="{BB962C8B-B14F-4D97-AF65-F5344CB8AC3E}">
        <p14:creationId xmlns:p14="http://schemas.microsoft.com/office/powerpoint/2010/main" val="3874822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Autism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in 42 boys, 1 in 65 girls </a:t>
            </a:r>
          </a:p>
          <a:p>
            <a:r>
              <a:rPr lang="en-US" dirty="0"/>
              <a:t>8 to 10 </a:t>
            </a:r>
            <a:r>
              <a:rPr lang="en-US" dirty="0" smtClean="0"/>
              <a:t>months: failure </a:t>
            </a:r>
            <a:r>
              <a:rPr lang="en-US" dirty="0"/>
              <a:t>to respond to </a:t>
            </a:r>
            <a:r>
              <a:rPr lang="en-US" dirty="0" smtClean="0"/>
              <a:t>name, </a:t>
            </a:r>
            <a:r>
              <a:rPr lang="en-US" dirty="0"/>
              <a:t>reduced interest in people and delayed </a:t>
            </a:r>
            <a:r>
              <a:rPr lang="en-US" dirty="0" smtClean="0"/>
              <a:t>babbling</a:t>
            </a:r>
          </a:p>
          <a:p>
            <a:r>
              <a:rPr lang="en-US" dirty="0"/>
              <a:t>Toddlers: difficulty playing social games, don’t imitate the actions of others and prefer to play alone</a:t>
            </a:r>
            <a:endParaRPr lang="en-US" dirty="0" smtClean="0"/>
          </a:p>
          <a:p>
            <a:r>
              <a:rPr lang="en-US" dirty="0" smtClean="0"/>
              <a:t>Social challenges</a:t>
            </a:r>
          </a:p>
          <a:p>
            <a:r>
              <a:rPr lang="en-US" dirty="0" smtClean="0"/>
              <a:t>Communication difficulties </a:t>
            </a:r>
          </a:p>
          <a:p>
            <a:r>
              <a:rPr lang="en-US" dirty="0" smtClean="0"/>
              <a:t>Repetitive behaviors</a:t>
            </a:r>
          </a:p>
          <a:p>
            <a:r>
              <a:rPr lang="en-US" dirty="0" smtClean="0"/>
              <a:t>Circumscribed Interests (affinity therapy)</a:t>
            </a:r>
          </a:p>
          <a:p>
            <a:r>
              <a:rPr lang="en-US" dirty="0" smtClean="0"/>
              <a:t>Sensory Processing Problems</a:t>
            </a:r>
            <a:endParaRPr lang="en-US" dirty="0"/>
          </a:p>
        </p:txBody>
      </p:sp>
    </p:spTree>
    <p:extLst>
      <p:ext uri="{BB962C8B-B14F-4D97-AF65-F5344CB8AC3E}">
        <p14:creationId xmlns:p14="http://schemas.microsoft.com/office/powerpoint/2010/main" val="2194154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Angela</a:t>
            </a:r>
            <a:endParaRPr lang="en-US" dirty="0"/>
          </a:p>
        </p:txBody>
      </p:sp>
      <p:sp>
        <p:nvSpPr>
          <p:cNvPr id="3" name="Content Placeholder 2"/>
          <p:cNvSpPr>
            <a:spLocks noGrp="1"/>
          </p:cNvSpPr>
          <p:nvPr>
            <p:ph idx="1"/>
          </p:nvPr>
        </p:nvSpPr>
        <p:spPr/>
        <p:txBody>
          <a:bodyPr/>
          <a:lstStyle/>
          <a:p>
            <a:r>
              <a:rPr lang="en-US" dirty="0" smtClean="0"/>
              <a:t>4</a:t>
            </a:r>
            <a:r>
              <a:rPr lang="en-US" baseline="30000" dirty="0" smtClean="0"/>
              <a:t>th</a:t>
            </a:r>
            <a:r>
              <a:rPr lang="en-US" dirty="0" smtClean="0"/>
              <a:t> grade reading on 12</a:t>
            </a:r>
            <a:r>
              <a:rPr lang="en-US" baseline="30000" dirty="0" smtClean="0"/>
              <a:t>th</a:t>
            </a:r>
            <a:r>
              <a:rPr lang="en-US" dirty="0" smtClean="0"/>
              <a:t> grade reading level </a:t>
            </a:r>
          </a:p>
          <a:p>
            <a:r>
              <a:rPr lang="en-US" dirty="0" smtClean="0"/>
              <a:t>Struggling to pass math class despite ample motivation and effort </a:t>
            </a:r>
          </a:p>
          <a:p>
            <a:r>
              <a:rPr lang="en-US" dirty="0" smtClean="0"/>
              <a:t>Difficulty with spatial processing (e.g., moving a chair through a doorway) </a:t>
            </a:r>
          </a:p>
          <a:p>
            <a:r>
              <a:rPr lang="en-US" dirty="0" smtClean="0"/>
              <a:t>Needs calculator to complete even the most basic computations </a:t>
            </a:r>
          </a:p>
        </p:txBody>
      </p:sp>
    </p:spTree>
    <p:extLst>
      <p:ext uri="{BB962C8B-B14F-4D97-AF65-F5344CB8AC3E}">
        <p14:creationId xmlns:p14="http://schemas.microsoft.com/office/powerpoint/2010/main" val="3802634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Disability (dyscalculia)</a:t>
            </a:r>
            <a:endParaRPr lang="en-US" dirty="0"/>
          </a:p>
        </p:txBody>
      </p:sp>
      <p:sp>
        <p:nvSpPr>
          <p:cNvPr id="3" name="Content Placeholder 2"/>
          <p:cNvSpPr>
            <a:spLocks noGrp="1"/>
          </p:cNvSpPr>
          <p:nvPr>
            <p:ph idx="1"/>
          </p:nvPr>
        </p:nvSpPr>
        <p:spPr/>
        <p:txBody>
          <a:bodyPr/>
          <a:lstStyle/>
          <a:p>
            <a:r>
              <a:rPr lang="en-US" dirty="0"/>
              <a:t>Learning disability means a disorder in one or more of the basic psychological processes involved in understanding or in using language, spoken or written, which manifests itself in an imperfect ability to listen, think, speak, read, write, spell or to do mathematical </a:t>
            </a:r>
            <a:r>
              <a:rPr lang="en-US" dirty="0" smtClean="0"/>
              <a:t>calculations</a:t>
            </a:r>
            <a:endParaRPr lang="en-US" dirty="0"/>
          </a:p>
        </p:txBody>
      </p:sp>
    </p:spTree>
    <p:extLst>
      <p:ext uri="{BB962C8B-B14F-4D97-AF65-F5344CB8AC3E}">
        <p14:creationId xmlns:p14="http://schemas.microsoft.com/office/powerpoint/2010/main" val="2732628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Subclinical Issues</a:t>
            </a:r>
            <a:endParaRPr lang="en-US" dirty="0"/>
          </a:p>
        </p:txBody>
      </p:sp>
      <p:sp>
        <p:nvSpPr>
          <p:cNvPr id="3" name="Content Placeholder 2"/>
          <p:cNvSpPr>
            <a:spLocks noGrp="1"/>
          </p:cNvSpPr>
          <p:nvPr>
            <p:ph idx="1"/>
          </p:nvPr>
        </p:nvSpPr>
        <p:spPr/>
        <p:txBody>
          <a:bodyPr/>
          <a:lstStyle/>
          <a:p>
            <a:r>
              <a:rPr lang="en-US" dirty="0" smtClean="0"/>
              <a:t>Testing anxiety </a:t>
            </a:r>
          </a:p>
          <a:p>
            <a:r>
              <a:rPr lang="en-US" dirty="0" smtClean="0"/>
              <a:t>Mild depression</a:t>
            </a:r>
          </a:p>
          <a:p>
            <a:r>
              <a:rPr lang="en-US" dirty="0" smtClean="0"/>
              <a:t>Mild generalized anxiety </a:t>
            </a:r>
          </a:p>
          <a:p>
            <a:r>
              <a:rPr lang="en-US" dirty="0" smtClean="0"/>
              <a:t>Features of ADHD w/o significant educational impairment </a:t>
            </a:r>
          </a:p>
          <a:p>
            <a:r>
              <a:rPr lang="en-US" dirty="0" smtClean="0"/>
              <a:t>Physical injuries (short-term services)</a:t>
            </a:r>
          </a:p>
          <a:p>
            <a:r>
              <a:rPr lang="en-US" dirty="0" smtClean="0"/>
              <a:t>High-functioning autism (Social Communication Disorder, Asperger Syndrome) </a:t>
            </a:r>
            <a:endParaRPr lang="en-US" dirty="0"/>
          </a:p>
        </p:txBody>
      </p:sp>
    </p:spTree>
    <p:extLst>
      <p:ext uri="{BB962C8B-B14F-4D97-AF65-F5344CB8AC3E}">
        <p14:creationId xmlns:p14="http://schemas.microsoft.com/office/powerpoint/2010/main" val="203644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Support Without Special Education</a:t>
            </a:r>
            <a:endParaRPr lang="en-US" dirty="0"/>
          </a:p>
        </p:txBody>
      </p:sp>
      <p:sp>
        <p:nvSpPr>
          <p:cNvPr id="3" name="Content Placeholder 2"/>
          <p:cNvSpPr>
            <a:spLocks noGrp="1"/>
          </p:cNvSpPr>
          <p:nvPr>
            <p:ph idx="1"/>
          </p:nvPr>
        </p:nvSpPr>
        <p:spPr/>
        <p:txBody>
          <a:bodyPr/>
          <a:lstStyle/>
          <a:p>
            <a:r>
              <a:rPr lang="en-US" dirty="0" smtClean="0"/>
              <a:t>Outside counseling</a:t>
            </a:r>
          </a:p>
          <a:p>
            <a:r>
              <a:rPr lang="en-US" dirty="0" smtClean="0"/>
              <a:t>At-risk school counseling</a:t>
            </a:r>
          </a:p>
          <a:p>
            <a:r>
              <a:rPr lang="en-US" dirty="0" smtClean="0"/>
              <a:t>Psychiatric evaluation</a:t>
            </a:r>
          </a:p>
          <a:p>
            <a:r>
              <a:rPr lang="en-US" dirty="0" smtClean="0"/>
              <a:t>Other medical intervention</a:t>
            </a:r>
          </a:p>
          <a:p>
            <a:r>
              <a:rPr lang="en-US" dirty="0" smtClean="0"/>
              <a:t>504 Plan </a:t>
            </a:r>
          </a:p>
          <a:p>
            <a:r>
              <a:rPr lang="en-US" dirty="0" smtClean="0"/>
              <a:t>Behavior Plan w/o formal evaluation </a:t>
            </a:r>
          </a:p>
          <a:p>
            <a:r>
              <a:rPr lang="en-US" dirty="0" smtClean="0"/>
              <a:t>Teacher/Parent consultation </a:t>
            </a:r>
            <a:endParaRPr lang="en-US" dirty="0"/>
          </a:p>
        </p:txBody>
      </p:sp>
    </p:spTree>
    <p:extLst>
      <p:ext uri="{BB962C8B-B14F-4D97-AF65-F5344CB8AC3E}">
        <p14:creationId xmlns:p14="http://schemas.microsoft.com/office/powerpoint/2010/main" val="3946926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Gifted Children with Disabilities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Children can be gifted and also have learning and attention issues</a:t>
            </a:r>
            <a:r>
              <a:rPr lang="en-US" dirty="0" smtClean="0"/>
              <a:t>.</a:t>
            </a:r>
          </a:p>
          <a:p>
            <a:r>
              <a:rPr lang="en-US" dirty="0" smtClean="0"/>
              <a:t>Some children have exceptional </a:t>
            </a:r>
            <a:r>
              <a:rPr lang="en-US" dirty="0"/>
              <a:t>ability in some academic areas and significant learning difficulties in other </a:t>
            </a:r>
            <a:r>
              <a:rPr lang="en-US" dirty="0" smtClean="0"/>
              <a:t>areas.</a:t>
            </a:r>
          </a:p>
          <a:p>
            <a:r>
              <a:rPr lang="en-US" dirty="0"/>
              <a:t>Many of these children go through school without being </a:t>
            </a:r>
            <a:r>
              <a:rPr lang="en-US" dirty="0" smtClean="0"/>
              <a:t>identified.</a:t>
            </a:r>
          </a:p>
          <a:p>
            <a:r>
              <a:rPr lang="en-US" dirty="0" smtClean="0"/>
              <a:t>It is estimated </a:t>
            </a:r>
            <a:r>
              <a:rPr lang="en-US" dirty="0"/>
              <a:t>that there are hundreds of thousands of twice-exceptional learners in U.S. schools. </a:t>
            </a:r>
            <a:r>
              <a:rPr lang="en-US" dirty="0" smtClean="0"/>
              <a:t> There are </a:t>
            </a:r>
            <a:r>
              <a:rPr lang="en-US" dirty="0"/>
              <a:t>no hard numbers because so many of these students are never formally identified as being gifted, having a disability or both.</a:t>
            </a:r>
            <a:endParaRPr lang="en-US" dirty="0" smtClean="0"/>
          </a:p>
          <a:p>
            <a:endParaRPr lang="en-US" dirty="0"/>
          </a:p>
        </p:txBody>
      </p:sp>
    </p:spTree>
    <p:extLst>
      <p:ext uri="{BB962C8B-B14F-4D97-AF65-F5344CB8AC3E}">
        <p14:creationId xmlns:p14="http://schemas.microsoft.com/office/powerpoint/2010/main" val="56986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Disability Classifications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Autism</a:t>
            </a:r>
          </a:p>
          <a:p>
            <a:r>
              <a:rPr lang="en-US" dirty="0" smtClean="0"/>
              <a:t>Deafness</a:t>
            </a:r>
          </a:p>
          <a:p>
            <a:r>
              <a:rPr lang="en-US" dirty="0" smtClean="0"/>
              <a:t>Deaf-Blindness</a:t>
            </a:r>
          </a:p>
          <a:p>
            <a:r>
              <a:rPr lang="en-US" dirty="0" smtClean="0"/>
              <a:t>Emotional Disturbance</a:t>
            </a:r>
          </a:p>
          <a:p>
            <a:r>
              <a:rPr lang="en-US" dirty="0" smtClean="0"/>
              <a:t>Hearing Impairment</a:t>
            </a:r>
          </a:p>
          <a:p>
            <a:r>
              <a:rPr lang="en-US" dirty="0" smtClean="0"/>
              <a:t>Intellectual Disability</a:t>
            </a:r>
          </a:p>
          <a:p>
            <a:r>
              <a:rPr lang="en-US" dirty="0" smtClean="0"/>
              <a:t>Learning Disability</a:t>
            </a:r>
          </a:p>
          <a:p>
            <a:r>
              <a:rPr lang="en-US" dirty="0" smtClean="0"/>
              <a:t>Multiple Disabilities </a:t>
            </a:r>
          </a:p>
          <a:p>
            <a:r>
              <a:rPr lang="en-US" dirty="0" smtClean="0"/>
              <a:t>Orthopedic Impairment</a:t>
            </a:r>
          </a:p>
          <a:p>
            <a:r>
              <a:rPr lang="en-US" dirty="0" smtClean="0"/>
              <a:t>Other Health Impairment (including ADHD)</a:t>
            </a:r>
          </a:p>
          <a:p>
            <a:r>
              <a:rPr lang="en-US" dirty="0" smtClean="0"/>
              <a:t>Speech or Language Impairment</a:t>
            </a:r>
          </a:p>
          <a:p>
            <a:r>
              <a:rPr lang="en-US" dirty="0" smtClean="0"/>
              <a:t>Traumatic Brain Injury</a:t>
            </a:r>
          </a:p>
          <a:p>
            <a:r>
              <a:rPr lang="en-US" dirty="0" smtClean="0"/>
              <a:t>Visual Impairment </a:t>
            </a:r>
            <a:endParaRPr lang="en-US" dirty="0"/>
          </a:p>
        </p:txBody>
      </p:sp>
    </p:spTree>
    <p:extLst>
      <p:ext uri="{BB962C8B-B14F-4D97-AF65-F5344CB8AC3E}">
        <p14:creationId xmlns:p14="http://schemas.microsoft.com/office/powerpoint/2010/main" val="1869231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Criteria For </a:t>
            </a:r>
            <a:r>
              <a:rPr lang="en-US" dirty="0"/>
              <a:t>D</a:t>
            </a:r>
            <a:r>
              <a:rPr lang="en-US" dirty="0" smtClean="0"/>
              <a:t>isability Classifications</a:t>
            </a:r>
            <a:endParaRPr lang="en-US" dirty="0"/>
          </a:p>
        </p:txBody>
      </p:sp>
      <p:sp>
        <p:nvSpPr>
          <p:cNvPr id="3" name="Content Placeholder 2"/>
          <p:cNvSpPr>
            <a:spLocks noGrp="1"/>
          </p:cNvSpPr>
          <p:nvPr>
            <p:ph idx="1"/>
          </p:nvPr>
        </p:nvSpPr>
        <p:spPr/>
        <p:txBody>
          <a:bodyPr>
            <a:normAutofit/>
          </a:bodyPr>
          <a:lstStyle/>
          <a:p>
            <a:r>
              <a:rPr lang="en-US" dirty="0" smtClean="0"/>
              <a:t>Meet criteria for one of the 13 disability </a:t>
            </a:r>
          </a:p>
          <a:p>
            <a:r>
              <a:rPr lang="en-US" dirty="0" smtClean="0"/>
              <a:t>Disability must impact academic performance and impair ability to access general education curriculum  </a:t>
            </a:r>
          </a:p>
          <a:p>
            <a:r>
              <a:rPr lang="en-US" dirty="0"/>
              <a:t>May not be due to </a:t>
            </a:r>
            <a:r>
              <a:rPr lang="en-US" dirty="0" smtClean="0"/>
              <a:t>lack </a:t>
            </a:r>
            <a:r>
              <a:rPr lang="en-US" dirty="0"/>
              <a:t>of appropriate instruction in </a:t>
            </a:r>
            <a:r>
              <a:rPr lang="en-US" dirty="0" smtClean="0"/>
              <a:t>reading or math </a:t>
            </a:r>
          </a:p>
          <a:p>
            <a:r>
              <a:rPr lang="en-US" dirty="0" smtClean="0"/>
              <a:t>May not be due to limited English proficiency </a:t>
            </a:r>
            <a:endParaRPr lang="en-US" dirty="0"/>
          </a:p>
        </p:txBody>
      </p:sp>
    </p:spTree>
    <p:extLst>
      <p:ext uri="{BB962C8B-B14F-4D97-AF65-F5344CB8AC3E}">
        <p14:creationId xmlns:p14="http://schemas.microsoft.com/office/powerpoint/2010/main" val="3486477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Michael </a:t>
            </a:r>
            <a:endParaRPr lang="en-US" dirty="0"/>
          </a:p>
        </p:txBody>
      </p:sp>
      <p:sp>
        <p:nvSpPr>
          <p:cNvPr id="3" name="Content Placeholder 2"/>
          <p:cNvSpPr>
            <a:spLocks noGrp="1"/>
          </p:cNvSpPr>
          <p:nvPr>
            <p:ph idx="1"/>
          </p:nvPr>
        </p:nvSpPr>
        <p:spPr/>
        <p:txBody>
          <a:bodyPr/>
          <a:lstStyle/>
          <a:p>
            <a:r>
              <a:rPr lang="en-US" dirty="0" smtClean="0"/>
              <a:t>Bright, insightful, enthusiastic </a:t>
            </a:r>
          </a:p>
          <a:p>
            <a:r>
              <a:rPr lang="en-US" dirty="0" smtClean="0"/>
              <a:t>Requires frequent redirection to task </a:t>
            </a:r>
          </a:p>
          <a:p>
            <a:r>
              <a:rPr lang="en-US" dirty="0" smtClean="0"/>
              <a:t>Calls out without raising hand</a:t>
            </a:r>
          </a:p>
          <a:p>
            <a:r>
              <a:rPr lang="en-US" dirty="0" smtClean="0"/>
              <a:t>Walks around the classroom without permission</a:t>
            </a:r>
          </a:p>
          <a:p>
            <a:r>
              <a:rPr lang="en-US" dirty="0" smtClean="0"/>
              <a:t>Forgets/loses homework</a:t>
            </a:r>
          </a:p>
          <a:p>
            <a:r>
              <a:rPr lang="en-US" dirty="0" smtClean="0"/>
              <a:t>Doesn’t finish classwork or tests on time</a:t>
            </a:r>
          </a:p>
        </p:txBody>
      </p:sp>
    </p:spTree>
    <p:extLst>
      <p:ext uri="{BB962C8B-B14F-4D97-AF65-F5344CB8AC3E}">
        <p14:creationId xmlns:p14="http://schemas.microsoft.com/office/powerpoint/2010/main" val="2739399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Attention Deficit Hyperactivity Disorder (OHI) </a:t>
            </a:r>
            <a:endParaRPr lang="en-US" dirty="0"/>
          </a:p>
        </p:txBody>
      </p:sp>
      <p:sp>
        <p:nvSpPr>
          <p:cNvPr id="3" name="Content Placeholder 2"/>
          <p:cNvSpPr>
            <a:spLocks noGrp="1"/>
          </p:cNvSpPr>
          <p:nvPr>
            <p:ph idx="1"/>
          </p:nvPr>
        </p:nvSpPr>
        <p:spPr/>
        <p:txBody>
          <a:bodyPr>
            <a:normAutofit/>
          </a:bodyPr>
          <a:lstStyle/>
          <a:p>
            <a:r>
              <a:rPr lang="en-US" b="1" dirty="0" smtClean="0"/>
              <a:t>Inattention: </a:t>
            </a:r>
            <a:r>
              <a:rPr lang="en-US" dirty="0"/>
              <a:t>wanders off task, lacks persistence, has difficulty sustaining focus, </a:t>
            </a:r>
            <a:r>
              <a:rPr lang="en-US" dirty="0" smtClean="0"/>
              <a:t>disorganized</a:t>
            </a:r>
          </a:p>
          <a:p>
            <a:r>
              <a:rPr lang="en-US" b="1" dirty="0" smtClean="0"/>
              <a:t>Hyperactivity:</a:t>
            </a:r>
            <a:r>
              <a:rPr lang="en-US" dirty="0" smtClean="0"/>
              <a:t> move </a:t>
            </a:r>
            <a:r>
              <a:rPr lang="en-US" dirty="0"/>
              <a:t>about constantly, including in situations in which it is not </a:t>
            </a:r>
            <a:r>
              <a:rPr lang="en-US" dirty="0" smtClean="0"/>
              <a:t>appropriate</a:t>
            </a:r>
          </a:p>
          <a:p>
            <a:r>
              <a:rPr lang="en-US" b="1" dirty="0" smtClean="0"/>
              <a:t>Impulsivity: </a:t>
            </a:r>
            <a:r>
              <a:rPr lang="en-US" dirty="0" smtClean="0"/>
              <a:t>makes </a:t>
            </a:r>
            <a:r>
              <a:rPr lang="en-US" dirty="0"/>
              <a:t>hasty actions that occur in the moment without first thinking about </a:t>
            </a:r>
            <a:r>
              <a:rPr lang="en-US" dirty="0" smtClean="0"/>
              <a:t>them</a:t>
            </a:r>
            <a:endParaRPr lang="en-US" dirty="0"/>
          </a:p>
        </p:txBody>
      </p:sp>
    </p:spTree>
    <p:extLst>
      <p:ext uri="{BB962C8B-B14F-4D97-AF65-F5344CB8AC3E}">
        <p14:creationId xmlns:p14="http://schemas.microsoft.com/office/powerpoint/2010/main" val="4042348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Anisah</a:t>
            </a:r>
            <a:endParaRPr lang="en-US" dirty="0"/>
          </a:p>
        </p:txBody>
      </p:sp>
      <p:sp>
        <p:nvSpPr>
          <p:cNvPr id="3" name="Content Placeholder 2"/>
          <p:cNvSpPr>
            <a:spLocks noGrp="1"/>
          </p:cNvSpPr>
          <p:nvPr>
            <p:ph idx="1"/>
          </p:nvPr>
        </p:nvSpPr>
        <p:spPr/>
        <p:txBody>
          <a:bodyPr>
            <a:normAutofit lnSpcReduction="10000"/>
          </a:bodyPr>
          <a:lstStyle/>
          <a:p>
            <a:r>
              <a:rPr lang="en-US" dirty="0" smtClean="0"/>
              <a:t>Writes beautifully</a:t>
            </a:r>
          </a:p>
          <a:p>
            <a:r>
              <a:rPr lang="en-US" dirty="0" smtClean="0"/>
              <a:t>Knows everything about flowers and plants</a:t>
            </a:r>
          </a:p>
          <a:p>
            <a:r>
              <a:rPr lang="en-US" dirty="0" smtClean="0"/>
              <a:t>Spelling bee winner</a:t>
            </a:r>
          </a:p>
          <a:p>
            <a:r>
              <a:rPr lang="en-US" dirty="0" smtClean="0"/>
              <a:t>Low mood for extended period of time</a:t>
            </a:r>
          </a:p>
          <a:p>
            <a:r>
              <a:rPr lang="en-US" dirty="0" smtClean="0"/>
              <a:t>Loss of interest in friends and leisure activities </a:t>
            </a:r>
          </a:p>
          <a:p>
            <a:r>
              <a:rPr lang="en-US" dirty="0" smtClean="0"/>
              <a:t>Stomach aches with no medical cause</a:t>
            </a:r>
          </a:p>
          <a:p>
            <a:r>
              <a:rPr lang="en-US" dirty="0" smtClean="0"/>
              <a:t>Doesn’t want to attend school </a:t>
            </a:r>
          </a:p>
          <a:p>
            <a:r>
              <a:rPr lang="en-US" dirty="0" smtClean="0"/>
              <a:t>Refuses to participate in small groups  </a:t>
            </a:r>
            <a:endParaRPr lang="en-US" dirty="0"/>
          </a:p>
        </p:txBody>
      </p:sp>
    </p:spTree>
    <p:extLst>
      <p:ext uri="{BB962C8B-B14F-4D97-AF65-F5344CB8AC3E}">
        <p14:creationId xmlns:p14="http://schemas.microsoft.com/office/powerpoint/2010/main" val="4237422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Emotional Disturbance (depression)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inability to learn that cannot be explained by intellectual, sensory or health factors</a:t>
            </a:r>
          </a:p>
          <a:p>
            <a:r>
              <a:rPr lang="en-US" dirty="0" smtClean="0"/>
              <a:t>An inability to build or maintain satisfactory interpersonal relationships</a:t>
            </a:r>
          </a:p>
          <a:p>
            <a:r>
              <a:rPr lang="en-US" dirty="0" smtClean="0"/>
              <a:t>Inappropriate behavior under normal circumstances</a:t>
            </a:r>
          </a:p>
          <a:p>
            <a:r>
              <a:rPr lang="en-US" dirty="0" smtClean="0"/>
              <a:t>Pervasive mood of unhappiness or depression</a:t>
            </a:r>
          </a:p>
          <a:p>
            <a:r>
              <a:rPr lang="en-US" dirty="0" smtClean="0"/>
              <a:t>Tendency to develop physical symptoms or fears associated with personal or school problems</a:t>
            </a:r>
          </a:p>
          <a:p>
            <a:endParaRPr lang="en-US" dirty="0" smtClean="0"/>
          </a:p>
        </p:txBody>
      </p:sp>
    </p:spTree>
    <p:extLst>
      <p:ext uri="{BB962C8B-B14F-4D97-AF65-F5344CB8AC3E}">
        <p14:creationId xmlns:p14="http://schemas.microsoft.com/office/powerpoint/2010/main" val="1999838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Ahmed</a:t>
            </a:r>
            <a:endParaRPr lang="en-US" dirty="0"/>
          </a:p>
        </p:txBody>
      </p:sp>
      <p:sp>
        <p:nvSpPr>
          <p:cNvPr id="3" name="Content Placeholder 2"/>
          <p:cNvSpPr>
            <a:spLocks noGrp="1"/>
          </p:cNvSpPr>
          <p:nvPr>
            <p:ph idx="1"/>
          </p:nvPr>
        </p:nvSpPr>
        <p:spPr/>
        <p:txBody>
          <a:bodyPr/>
          <a:lstStyle/>
          <a:p>
            <a:r>
              <a:rPr lang="en-US" dirty="0" smtClean="0"/>
              <a:t>Reading Comprehension and Numerical Operations at 99</a:t>
            </a:r>
            <a:r>
              <a:rPr lang="en-US" baseline="30000" dirty="0" smtClean="0"/>
              <a:t>th</a:t>
            </a:r>
            <a:r>
              <a:rPr lang="en-US" dirty="0" smtClean="0"/>
              <a:t>%</a:t>
            </a:r>
          </a:p>
          <a:p>
            <a:r>
              <a:rPr lang="en-US" dirty="0" smtClean="0"/>
              <a:t>FSIQ 99</a:t>
            </a:r>
            <a:r>
              <a:rPr lang="en-US" baseline="30000" dirty="0" smtClean="0"/>
              <a:t>th</a:t>
            </a:r>
            <a:r>
              <a:rPr lang="en-US" dirty="0" smtClean="0"/>
              <a:t>%</a:t>
            </a:r>
          </a:p>
          <a:p>
            <a:r>
              <a:rPr lang="en-US" dirty="0" smtClean="0"/>
              <a:t>Circumscribed interest in trains (formerly dinosaurs) </a:t>
            </a:r>
          </a:p>
          <a:p>
            <a:r>
              <a:rPr lang="en-US" dirty="0" smtClean="0"/>
              <a:t>Difficulty with change in schedule/routine</a:t>
            </a:r>
          </a:p>
          <a:p>
            <a:r>
              <a:rPr lang="en-US" dirty="0" smtClean="0"/>
              <a:t>Difficulty establishing friendships and with social interactions </a:t>
            </a:r>
          </a:p>
          <a:p>
            <a:endParaRPr lang="en-US" dirty="0"/>
          </a:p>
        </p:txBody>
      </p:sp>
    </p:spTree>
    <p:extLst>
      <p:ext uri="{BB962C8B-B14F-4D97-AF65-F5344CB8AC3E}">
        <p14:creationId xmlns:p14="http://schemas.microsoft.com/office/powerpoint/2010/main" val="3687608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142</TotalTime>
  <Words>600</Words>
  <Application>Microsoft Office PowerPoint</Application>
  <PresentationFormat>On-screen Show (4:3)</PresentationFormat>
  <Paragraphs>90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Foundry</vt:lpstr>
      <vt:lpstr>    Overlap of Giftedness and Social Emotional Functioning </vt:lpstr>
      <vt:lpstr>Gifted Children with Disabilities</vt:lpstr>
      <vt:lpstr>Disability Classifications</vt:lpstr>
      <vt:lpstr>Criteria For Disability Classifications</vt:lpstr>
      <vt:lpstr>Michael </vt:lpstr>
      <vt:lpstr>Attention Deficit Hyperactivity Disorder (OHI) </vt:lpstr>
      <vt:lpstr>Anisah</vt:lpstr>
      <vt:lpstr>Emotional Disturbance (depression)</vt:lpstr>
      <vt:lpstr>Ahmed</vt:lpstr>
      <vt:lpstr>Autism</vt:lpstr>
      <vt:lpstr>Angela</vt:lpstr>
      <vt:lpstr>Learning Disability (dyscalculia)</vt:lpstr>
      <vt:lpstr>Subclinical Issues</vt:lpstr>
      <vt:lpstr>Support Without Special Education</vt:lpstr>
    </vt:vector>
  </TitlesOfParts>
  <Company>NYCDOE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Marc A. Gerber, School Psychologist  Talented and Gifted School For Young Scholars</dc:title>
  <dc:creator>admin</dc:creator>
  <cp:lastModifiedBy>admin</cp:lastModifiedBy>
  <cp:revision>9</cp:revision>
  <dcterms:created xsi:type="dcterms:W3CDTF">2017-11-29T16:33:12Z</dcterms:created>
  <dcterms:modified xsi:type="dcterms:W3CDTF">2017-11-29T20:02:13Z</dcterms:modified>
</cp:coreProperties>
</file>